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8"/>
  </p:notesMasterIdLst>
  <p:sldIdLst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90" r:id="rId13"/>
    <p:sldId id="286" r:id="rId14"/>
    <p:sldId id="288" r:id="rId15"/>
    <p:sldId id="287" r:id="rId16"/>
    <p:sldId id="28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5/2/2020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84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5/2/2020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f8m7xNvLg" TargetMode="External"/><Relationship Id="rId2" Type="http://schemas.openxmlformats.org/officeDocument/2006/relationships/hyperlink" Target="https://www.youtube.com/watch?v=9rhageZ17W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z8k59iY5G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Acceleration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11.3 Part 2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3101C-FFE2-4D5B-8165-6785EFB48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look at motion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DA33-842D-411E-B5D0-A2BF201F2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051" y="1571625"/>
            <a:ext cx="10353762" cy="3714749"/>
          </a:xfrm>
        </p:spPr>
        <p:txBody>
          <a:bodyPr/>
          <a:lstStyle/>
          <a:p>
            <a:r>
              <a:rPr lang="en-US" dirty="0"/>
              <a:t>You can determine acceleration by looking at graphs as well</a:t>
            </a:r>
          </a:p>
          <a:p>
            <a:r>
              <a:rPr lang="en-US" dirty="0"/>
              <a:t>Look at the next few graphs on acceleration – you notice patterns, you can look at the slope and determine acceleration</a:t>
            </a:r>
          </a:p>
        </p:txBody>
      </p:sp>
      <p:pic>
        <p:nvPicPr>
          <p:cNvPr id="2050" name="Picture 2" descr="Velocity vs Time Graphs ( Read ) | Physics | CK-12 Foundation">
            <a:extLst>
              <a:ext uri="{FF2B5EF4-FFF2-40B4-BE49-F238E27FC236}">
                <a16:creationId xmlns:a16="http://schemas.microsoft.com/office/drawing/2014/main" id="{E3095434-FB35-4EF6-AD26-0CBC6B933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546" y="3033340"/>
            <a:ext cx="4224752" cy="368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860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7CEEC-7524-4B26-AD7B-51ACA9190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DE7C9-B374-4C6B-837E-5D08C0CA8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1.2 Understand and use distance time graphs – saturnine notes">
            <a:extLst>
              <a:ext uri="{FF2B5EF4-FFF2-40B4-BE49-F238E27FC236}">
                <a16:creationId xmlns:a16="http://schemas.microsoft.com/office/drawing/2014/main" id="{D664F9DC-B14F-4481-82BA-5292CCF13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109" y="687983"/>
            <a:ext cx="7067892" cy="575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15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0CB3-56D9-4C43-B252-53F9E31C7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07B4F-0FCC-4122-9D2F-9309242B3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Reading Kinematics Graphs | Mini Physics - Learn Physics">
            <a:extLst>
              <a:ext uri="{FF2B5EF4-FFF2-40B4-BE49-F238E27FC236}">
                <a16:creationId xmlns:a16="http://schemas.microsoft.com/office/drawing/2014/main" id="{EE42325B-AEE6-496F-B370-023386F8A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13" y="731520"/>
            <a:ext cx="8780726" cy="479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42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B78A-DAB2-4B01-AD43-C6073ED2A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6B25C-63C6-4728-AEB6-61745026E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little video explaining the graphs – Click </a:t>
            </a:r>
            <a:r>
              <a:rPr lang="en-US" dirty="0">
                <a:hlinkClick r:id="rId2"/>
              </a:rPr>
              <a:t>ME</a:t>
            </a:r>
            <a:r>
              <a:rPr lang="en-US" dirty="0"/>
              <a:t> to watch</a:t>
            </a:r>
          </a:p>
          <a:p>
            <a:r>
              <a:rPr lang="en-US" dirty="0"/>
              <a:t>This video is a little long but does a good job explaining the graphs with good examples – Click </a:t>
            </a:r>
            <a:r>
              <a:rPr lang="en-US" dirty="0">
                <a:hlinkClick r:id="rId3"/>
              </a:rPr>
              <a:t>ME</a:t>
            </a:r>
            <a:r>
              <a:rPr lang="en-US" dirty="0"/>
              <a:t> to watch. At around minute 6 it gets a little difficult, just ignore his </a:t>
            </a:r>
            <a:r>
              <a:rPr lang="en-US"/>
              <a:t>math talk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68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600"/>
            <a:ext cx="4538124" cy="970450"/>
          </a:xfrm>
        </p:spPr>
        <p:txBody>
          <a:bodyPr anchor="b">
            <a:normAutofit/>
          </a:bodyPr>
          <a:lstStyle/>
          <a:p>
            <a:pPr algn="l"/>
            <a:r>
              <a:rPr lang="en-US" sz="4000" dirty="0"/>
              <a:t>Learning Goals	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F260476B-CCA6-412B-A9C5-399C34AE6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732449"/>
            <a:ext cx="4403596" cy="4058751"/>
          </a:xfrm>
        </p:spPr>
        <p:txBody>
          <a:bodyPr anchor="t">
            <a:normAutofit/>
          </a:bodyPr>
          <a:lstStyle/>
          <a:p>
            <a:pPr marL="36900" lvl="0" indent="0">
              <a:buNone/>
            </a:pPr>
            <a:r>
              <a:rPr lang="en-US" sz="2400" dirty="0"/>
              <a:t>Calculate Acceleration using formula</a:t>
            </a:r>
          </a:p>
          <a:p>
            <a:pPr marL="36900" lvl="0" indent="0">
              <a:buNone/>
            </a:pPr>
            <a:r>
              <a:rPr lang="en-US" sz="2400" dirty="0"/>
              <a:t>Analyze Acceleration Graphs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0235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203C8-FFC1-4BFB-AF04-AF6760FF1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Acceleration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154A6-0763-44D9-85B7-E8FE333A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613741"/>
          </a:xfrm>
        </p:spPr>
        <p:txBody>
          <a:bodyPr/>
          <a:lstStyle/>
          <a:p>
            <a:pPr marL="36900" indent="0">
              <a:buNone/>
            </a:pPr>
            <a:r>
              <a:rPr lang="en-US" dirty="0"/>
              <a:t>* Lets make sense of the formula</a:t>
            </a:r>
          </a:p>
        </p:txBody>
      </p:sp>
      <p:pic>
        <p:nvPicPr>
          <p:cNvPr id="1026" name="Picture 2" descr="Acceleration: Average acceleration formula with examples and problems">
            <a:extLst>
              <a:ext uri="{FF2B5EF4-FFF2-40B4-BE49-F238E27FC236}">
                <a16:creationId xmlns:a16="http://schemas.microsoft.com/office/drawing/2014/main" id="{56BF1A33-EDB4-46E7-9F46-90979BC94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37" y="2899741"/>
            <a:ext cx="9633416" cy="37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727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F1642-D340-48F0-9654-C2C2558B7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your variables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CFD85D-2BC1-4156-8CFA-241CDD9EDA62}"/>
              </a:ext>
            </a:extLst>
          </p:cNvPr>
          <p:cNvSpPr txBox="1"/>
          <p:nvPr/>
        </p:nvSpPr>
        <p:spPr>
          <a:xfrm>
            <a:off x="1404730" y="1906656"/>
            <a:ext cx="53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4D01CD-A8D6-431A-BD54-3E8A7B5C17A4}"/>
              </a:ext>
            </a:extLst>
          </p:cNvPr>
          <p:cNvSpPr txBox="1"/>
          <p:nvPr/>
        </p:nvSpPr>
        <p:spPr>
          <a:xfrm>
            <a:off x="1934817" y="2053850"/>
            <a:ext cx="53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3D784F-AB0F-4EFB-94F6-C2940AFDAF65}"/>
              </a:ext>
            </a:extLst>
          </p:cNvPr>
          <p:cNvSpPr txBox="1"/>
          <p:nvPr/>
        </p:nvSpPr>
        <p:spPr>
          <a:xfrm>
            <a:off x="1361657" y="3857166"/>
            <a:ext cx="755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v</a:t>
            </a:r>
            <a:r>
              <a:rPr lang="en-US" sz="6000" baseline="-25000" dirty="0" err="1"/>
              <a:t>f</a:t>
            </a:r>
            <a:endParaRPr lang="en-US" sz="6000" baseline="-25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3B05D-49C8-4404-8097-2A4A741AFCA1}"/>
              </a:ext>
            </a:extLst>
          </p:cNvPr>
          <p:cNvSpPr txBox="1"/>
          <p:nvPr/>
        </p:nvSpPr>
        <p:spPr>
          <a:xfrm>
            <a:off x="1424607" y="2869523"/>
            <a:ext cx="53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DC7F40-5555-4330-9FE8-24FDAC163B27}"/>
              </a:ext>
            </a:extLst>
          </p:cNvPr>
          <p:cNvSpPr txBox="1"/>
          <p:nvPr/>
        </p:nvSpPr>
        <p:spPr>
          <a:xfrm>
            <a:off x="2597425" y="1926748"/>
            <a:ext cx="6599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acceleration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77A6B-E1BB-4D95-BBD8-D4D96BD9071A}"/>
              </a:ext>
            </a:extLst>
          </p:cNvPr>
          <p:cNvSpPr txBox="1"/>
          <p:nvPr/>
        </p:nvSpPr>
        <p:spPr>
          <a:xfrm>
            <a:off x="1911623" y="2969518"/>
            <a:ext cx="53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66756E-EA80-4A13-BBD1-0C664DB09045}"/>
              </a:ext>
            </a:extLst>
          </p:cNvPr>
          <p:cNvSpPr txBox="1"/>
          <p:nvPr/>
        </p:nvSpPr>
        <p:spPr>
          <a:xfrm>
            <a:off x="2441710" y="2887423"/>
            <a:ext cx="65995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68A4D7B-2D23-4EBB-9AAD-C4954A04E08C}"/>
              </a:ext>
            </a:extLst>
          </p:cNvPr>
          <p:cNvSpPr txBox="1"/>
          <p:nvPr/>
        </p:nvSpPr>
        <p:spPr>
          <a:xfrm>
            <a:off x="1911622" y="4003081"/>
            <a:ext cx="53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2EE43D-02C7-4A34-AF16-0D4D621A9EBA}"/>
              </a:ext>
            </a:extLst>
          </p:cNvPr>
          <p:cNvSpPr txBox="1"/>
          <p:nvPr/>
        </p:nvSpPr>
        <p:spPr>
          <a:xfrm>
            <a:off x="1895059" y="4972288"/>
            <a:ext cx="5300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=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1036ED-7FF4-4DB4-B432-327D3DE4F927}"/>
              </a:ext>
            </a:extLst>
          </p:cNvPr>
          <p:cNvSpPr txBox="1"/>
          <p:nvPr/>
        </p:nvSpPr>
        <p:spPr>
          <a:xfrm>
            <a:off x="2425145" y="3929140"/>
            <a:ext cx="7076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Final Velocity </a:t>
            </a:r>
            <a:r>
              <a:rPr lang="en-US" sz="1600" dirty="0"/>
              <a:t>(this is your ending or last #)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3F3358C-CB26-4E8F-8CA1-EBB443D4B2F8}"/>
              </a:ext>
            </a:extLst>
          </p:cNvPr>
          <p:cNvSpPr txBox="1"/>
          <p:nvPr/>
        </p:nvSpPr>
        <p:spPr>
          <a:xfrm>
            <a:off x="1300368" y="4792013"/>
            <a:ext cx="755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v</a:t>
            </a:r>
            <a:r>
              <a:rPr lang="en-US" sz="6000" baseline="-25000" dirty="0"/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3392D1-FDF5-4472-9E54-DEF79274E7F9}"/>
              </a:ext>
            </a:extLst>
          </p:cNvPr>
          <p:cNvSpPr txBox="1"/>
          <p:nvPr/>
        </p:nvSpPr>
        <p:spPr>
          <a:xfrm>
            <a:off x="2358885" y="4954388"/>
            <a:ext cx="7606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Initial Velocity </a:t>
            </a:r>
            <a:r>
              <a:rPr lang="en-US" sz="1600" dirty="0"/>
              <a:t>(this is your starting or first #)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6F753-C111-439F-84F4-FCAF60B23C5B}"/>
              </a:ext>
            </a:extLst>
          </p:cNvPr>
          <p:cNvSpPr txBox="1"/>
          <p:nvPr/>
        </p:nvSpPr>
        <p:spPr>
          <a:xfrm>
            <a:off x="8560904" y="1590261"/>
            <a:ext cx="2767942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Sometimes you might see this symbol </a:t>
            </a:r>
            <a:r>
              <a:rPr lang="en-US" sz="2400" dirty="0">
                <a:sym typeface="Symbol" panose="05050102010706020507" pitchFamily="18" charset="2"/>
              </a:rPr>
              <a:t>. This means “Change” or “difference”. For example </a:t>
            </a:r>
            <a:r>
              <a:rPr lang="en-US" sz="2400" dirty="0" err="1">
                <a:sym typeface="Symbol" panose="05050102010706020507" pitchFamily="18" charset="2"/>
              </a:rPr>
              <a:t>v</a:t>
            </a:r>
            <a:r>
              <a:rPr lang="en-US" sz="2400" baseline="-25000" dirty="0" err="1">
                <a:sym typeface="Symbol" panose="05050102010706020507" pitchFamily="18" charset="2"/>
              </a:rPr>
              <a:t>f</a:t>
            </a:r>
            <a:r>
              <a:rPr lang="en-US" sz="2400" dirty="0">
                <a:sym typeface="Symbol" panose="05050102010706020507" pitchFamily="18" charset="2"/>
              </a:rPr>
              <a:t> – v</a:t>
            </a:r>
            <a:r>
              <a:rPr lang="en-US" sz="2400" baseline="-25000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= 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18260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62B43-61D1-4AA6-A64B-A85DEB811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52468"/>
            <a:ext cx="10353762" cy="1257300"/>
          </a:xfrm>
        </p:spPr>
        <p:txBody>
          <a:bodyPr/>
          <a:lstStyle/>
          <a:p>
            <a:r>
              <a:rPr lang="en-US" dirty="0"/>
              <a:t>Let’s work through the problem in book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AA1702-8DB5-4921-B334-51EB193A2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345" y="1218090"/>
            <a:ext cx="10353762" cy="905289"/>
          </a:xfrm>
        </p:spPr>
        <p:txBody>
          <a:bodyPr/>
          <a:lstStyle/>
          <a:p>
            <a:r>
              <a:rPr lang="en-US" dirty="0"/>
              <a:t>A ball rolls down a ramp, starting from rest. After 2 seconds its velocity is 6 meters per second. What is the acceleration of the ball?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488537-5BDE-4B65-AFD5-134AE4EDAE18}"/>
              </a:ext>
            </a:extLst>
          </p:cNvPr>
          <p:cNvSpPr txBox="1"/>
          <p:nvPr/>
        </p:nvSpPr>
        <p:spPr>
          <a:xfrm>
            <a:off x="365127" y="2175337"/>
            <a:ext cx="5380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1</a:t>
            </a:r>
            <a:r>
              <a:rPr lang="en-US" sz="4400" baseline="30000" dirty="0"/>
              <a:t>st – Write down the equation</a:t>
            </a:r>
            <a:endParaRPr lang="en-US" sz="4400" dirty="0"/>
          </a:p>
        </p:txBody>
      </p:sp>
      <p:pic>
        <p:nvPicPr>
          <p:cNvPr id="1026" name="Picture 2" descr="Equation triangle | Acceleration equation, Physical science ...">
            <a:extLst>
              <a:ext uri="{FF2B5EF4-FFF2-40B4-BE49-F238E27FC236}">
                <a16:creationId xmlns:a16="http://schemas.microsoft.com/office/drawing/2014/main" id="{2054537C-7FF2-4925-9610-C8A58DFB6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941" y="2766546"/>
            <a:ext cx="6968365" cy="30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F90221-B5D7-437E-8E79-2C1D9EF8F926}"/>
              </a:ext>
            </a:extLst>
          </p:cNvPr>
          <p:cNvSpPr txBox="1"/>
          <p:nvPr/>
        </p:nvSpPr>
        <p:spPr>
          <a:xfrm>
            <a:off x="365127" y="3044279"/>
            <a:ext cx="5380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2</a:t>
            </a:r>
            <a:r>
              <a:rPr lang="en-US" sz="4400" baseline="30000" dirty="0"/>
              <a:t>nd</a:t>
            </a:r>
            <a:r>
              <a:rPr lang="en-US" sz="4400" dirty="0"/>
              <a:t> </a:t>
            </a:r>
            <a:r>
              <a:rPr lang="en-US" sz="4400" baseline="30000" dirty="0"/>
              <a:t> – List all your variables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A6932-2199-4AAE-8613-2B68F3F5FC07}"/>
              </a:ext>
            </a:extLst>
          </p:cNvPr>
          <p:cNvSpPr txBox="1"/>
          <p:nvPr/>
        </p:nvSpPr>
        <p:spPr>
          <a:xfrm>
            <a:off x="1938527" y="3557330"/>
            <a:ext cx="15558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 =</a:t>
            </a:r>
          </a:p>
          <a:p>
            <a:r>
              <a:rPr lang="en-US" sz="4800" dirty="0" err="1"/>
              <a:t>V</a:t>
            </a:r>
            <a:r>
              <a:rPr lang="en-US" sz="4800" baseline="-25000" dirty="0" err="1"/>
              <a:t>f</a:t>
            </a:r>
            <a:r>
              <a:rPr lang="en-US" sz="4800" baseline="-25000" dirty="0"/>
              <a:t> </a:t>
            </a:r>
            <a:r>
              <a:rPr lang="en-US" sz="4800" dirty="0"/>
              <a:t>=</a:t>
            </a:r>
          </a:p>
          <a:p>
            <a:r>
              <a:rPr lang="en-US" sz="4800" dirty="0"/>
              <a:t>V</a:t>
            </a:r>
            <a:r>
              <a:rPr lang="en-US" sz="4800" baseline="-25000" dirty="0"/>
              <a:t>i </a:t>
            </a:r>
            <a:r>
              <a:rPr lang="en-US" sz="4800" dirty="0"/>
              <a:t>=</a:t>
            </a:r>
          </a:p>
          <a:p>
            <a:r>
              <a:rPr lang="en-US" sz="4800" dirty="0"/>
              <a:t>t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23F9BB-DB63-4C4E-8856-4B24DA7DFA5C}"/>
              </a:ext>
            </a:extLst>
          </p:cNvPr>
          <p:cNvSpPr txBox="1"/>
          <p:nvPr/>
        </p:nvSpPr>
        <p:spPr>
          <a:xfrm>
            <a:off x="3055318" y="4999277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 m/s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890DB-0BFD-44BE-AE79-A98B38CC6E5B}"/>
              </a:ext>
            </a:extLst>
          </p:cNvPr>
          <p:cNvSpPr/>
          <p:nvPr/>
        </p:nvSpPr>
        <p:spPr>
          <a:xfrm>
            <a:off x="4072076" y="1309768"/>
            <a:ext cx="2202115" cy="360966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71D6A3-1AC8-43F2-9F58-86B0BD0DB197}"/>
              </a:ext>
            </a:extLst>
          </p:cNvPr>
          <p:cNvSpPr/>
          <p:nvPr/>
        </p:nvSpPr>
        <p:spPr>
          <a:xfrm>
            <a:off x="6925473" y="1281685"/>
            <a:ext cx="1205653" cy="36096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31743A-40AB-4D76-B0FD-166DE3E7BA28}"/>
              </a:ext>
            </a:extLst>
          </p:cNvPr>
          <p:cNvSpPr txBox="1"/>
          <p:nvPr/>
        </p:nvSpPr>
        <p:spPr>
          <a:xfrm>
            <a:off x="3031216" y="5744845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4482D7C-1E72-4E90-A4BD-CFBF44DF720A}"/>
              </a:ext>
            </a:extLst>
          </p:cNvPr>
          <p:cNvSpPr/>
          <p:nvPr/>
        </p:nvSpPr>
        <p:spPr>
          <a:xfrm>
            <a:off x="9644269" y="1281685"/>
            <a:ext cx="1205653" cy="360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1ED711-95C6-4214-B99F-BD204DF4C698}"/>
              </a:ext>
            </a:extLst>
          </p:cNvPr>
          <p:cNvSpPr txBox="1"/>
          <p:nvPr/>
        </p:nvSpPr>
        <p:spPr>
          <a:xfrm>
            <a:off x="3038210" y="4230143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 m/s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A891C-31B5-491E-A0D2-4C7A561A1B7F}"/>
              </a:ext>
            </a:extLst>
          </p:cNvPr>
          <p:cNvSpPr txBox="1"/>
          <p:nvPr/>
        </p:nvSpPr>
        <p:spPr>
          <a:xfrm>
            <a:off x="3492467" y="3557330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86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/>
      <p:bldP spid="7" grpId="0"/>
      <p:bldP spid="13" grpId="0" animBg="1"/>
      <p:bldP spid="15" grpId="0" animBg="1"/>
      <p:bldP spid="16" grpId="0"/>
      <p:bldP spid="17" grpId="0" animBg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C2761-A37F-4218-B497-E258812EB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254" y="332056"/>
            <a:ext cx="4713281" cy="1257593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– put the variables into your equation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BE09A1-4CF7-4834-BFB0-96F5F5A42FDF}"/>
              </a:ext>
            </a:extLst>
          </p:cNvPr>
          <p:cNvSpPr txBox="1"/>
          <p:nvPr/>
        </p:nvSpPr>
        <p:spPr>
          <a:xfrm>
            <a:off x="801254" y="1264296"/>
            <a:ext cx="15558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 =</a:t>
            </a:r>
          </a:p>
          <a:p>
            <a:r>
              <a:rPr lang="en-US" sz="4800" dirty="0" err="1"/>
              <a:t>V</a:t>
            </a:r>
            <a:r>
              <a:rPr lang="en-US" sz="4800" baseline="-25000" dirty="0" err="1"/>
              <a:t>f</a:t>
            </a:r>
            <a:r>
              <a:rPr lang="en-US" sz="4800" baseline="-25000" dirty="0"/>
              <a:t> </a:t>
            </a:r>
            <a:r>
              <a:rPr lang="en-US" sz="4800" dirty="0"/>
              <a:t>=</a:t>
            </a:r>
          </a:p>
          <a:p>
            <a:r>
              <a:rPr lang="en-US" sz="4800" dirty="0"/>
              <a:t>V</a:t>
            </a:r>
            <a:r>
              <a:rPr lang="en-US" sz="4800" baseline="-25000" dirty="0"/>
              <a:t>i </a:t>
            </a:r>
            <a:r>
              <a:rPr lang="en-US" sz="4800" dirty="0"/>
              <a:t>=</a:t>
            </a:r>
          </a:p>
          <a:p>
            <a:r>
              <a:rPr lang="en-US" sz="4800" dirty="0"/>
              <a:t>t 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356F8-C570-4A8F-AF2C-33BCAEAF46BB}"/>
              </a:ext>
            </a:extLst>
          </p:cNvPr>
          <p:cNvSpPr txBox="1"/>
          <p:nvPr/>
        </p:nvSpPr>
        <p:spPr>
          <a:xfrm>
            <a:off x="1918045" y="2706243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0 m/s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21DDD9-BD44-4AFC-8811-C2D6F7A1A7D5}"/>
              </a:ext>
            </a:extLst>
          </p:cNvPr>
          <p:cNvSpPr txBox="1"/>
          <p:nvPr/>
        </p:nvSpPr>
        <p:spPr>
          <a:xfrm>
            <a:off x="1893943" y="3451811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 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FF43C0-535C-44D0-BF2A-7B4F744B972F}"/>
              </a:ext>
            </a:extLst>
          </p:cNvPr>
          <p:cNvSpPr txBox="1"/>
          <p:nvPr/>
        </p:nvSpPr>
        <p:spPr>
          <a:xfrm>
            <a:off x="1900937" y="1937109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 m/s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D625B-E6B8-4162-BBC5-12FB6101BAA1}"/>
              </a:ext>
            </a:extLst>
          </p:cNvPr>
          <p:cNvSpPr txBox="1"/>
          <p:nvPr/>
        </p:nvSpPr>
        <p:spPr>
          <a:xfrm>
            <a:off x="2355194" y="1264296"/>
            <a:ext cx="20335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9" name="Picture 2" descr="Equation triangle | Acceleration equation, Physical science ...">
            <a:extLst>
              <a:ext uri="{FF2B5EF4-FFF2-40B4-BE49-F238E27FC236}">
                <a16:creationId xmlns:a16="http://schemas.microsoft.com/office/drawing/2014/main" id="{FABA9754-93AC-49DA-9091-9B778BC0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723" y="58949"/>
            <a:ext cx="6968365" cy="30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43B14E-BB53-4BD5-8626-76F6CC4C48AA}"/>
              </a:ext>
            </a:extLst>
          </p:cNvPr>
          <p:cNvSpPr txBox="1"/>
          <p:nvPr/>
        </p:nvSpPr>
        <p:spPr>
          <a:xfrm>
            <a:off x="3796260" y="4055171"/>
            <a:ext cx="97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F38FFE-4CE0-46BD-9086-72A21B825E71}"/>
              </a:ext>
            </a:extLst>
          </p:cNvPr>
          <p:cNvSpPr txBox="1"/>
          <p:nvPr/>
        </p:nvSpPr>
        <p:spPr>
          <a:xfrm>
            <a:off x="4837267" y="3786794"/>
            <a:ext cx="417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6 m/s – 0 m/s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01A119B-1BB4-4043-90CD-D00CFF207FD6}"/>
              </a:ext>
            </a:extLst>
          </p:cNvPr>
          <p:cNvCxnSpPr/>
          <p:nvPr/>
        </p:nvCxnSpPr>
        <p:spPr>
          <a:xfrm>
            <a:off x="4837267" y="4617791"/>
            <a:ext cx="40675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E505AAB-85C4-48B0-8253-E890A127CFAE}"/>
              </a:ext>
            </a:extLst>
          </p:cNvPr>
          <p:cNvSpPr txBox="1"/>
          <p:nvPr/>
        </p:nvSpPr>
        <p:spPr>
          <a:xfrm>
            <a:off x="6090410" y="4563002"/>
            <a:ext cx="1671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 s</a:t>
            </a:r>
          </a:p>
        </p:txBody>
      </p:sp>
    </p:spTree>
    <p:extLst>
      <p:ext uri="{BB962C8B-B14F-4D97-AF65-F5344CB8AC3E}">
        <p14:creationId xmlns:p14="http://schemas.microsoft.com/office/powerpoint/2010/main" val="158684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E729-D8F1-4BF3-BAD9-C54E91E5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the math a little easier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90B7D-9739-4FEA-836E-46226697A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800" dirty="0"/>
              <a:t>Just look at the top of the equation for now (change in velocity)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98910A-77EB-43FE-AAE7-FC11C12B79A9}"/>
              </a:ext>
            </a:extLst>
          </p:cNvPr>
          <p:cNvSpPr txBox="1"/>
          <p:nvPr/>
        </p:nvSpPr>
        <p:spPr>
          <a:xfrm>
            <a:off x="1912571" y="2900530"/>
            <a:ext cx="3742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6 m/s – 0 m/s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A126CB-15A8-45DB-AB90-8AAC300E91CB}"/>
              </a:ext>
            </a:extLst>
          </p:cNvPr>
          <p:cNvSpPr txBox="1"/>
          <p:nvPr/>
        </p:nvSpPr>
        <p:spPr>
          <a:xfrm>
            <a:off x="5844454" y="2900530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337DF-3B4D-40DF-8B85-90BFCF3ADB1A}"/>
              </a:ext>
            </a:extLst>
          </p:cNvPr>
          <p:cNvSpPr txBox="1"/>
          <p:nvPr/>
        </p:nvSpPr>
        <p:spPr>
          <a:xfrm>
            <a:off x="6430400" y="2875983"/>
            <a:ext cx="1690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6 m/s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3A1B1E-FC87-411D-8149-7C486C69DCE3}"/>
              </a:ext>
            </a:extLst>
          </p:cNvPr>
          <p:cNvSpPr txBox="1"/>
          <p:nvPr/>
        </p:nvSpPr>
        <p:spPr>
          <a:xfrm>
            <a:off x="8662959" y="2900530"/>
            <a:ext cx="417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Symbol" panose="05050102010706020507" pitchFamily="18" charset="2"/>
              </a:rPr>
              <a:t> v = 6 m/s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710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E737E-171D-4611-A8F7-89D01A34A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D6FCCC-4C8C-4091-8692-C9205981D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23" y="2204748"/>
            <a:ext cx="6441589" cy="786506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3600" dirty="0"/>
              <a:t>Now your equation looks like this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D8375-50CE-49DA-9D93-BD9FF8A4E3F5}"/>
              </a:ext>
            </a:extLst>
          </p:cNvPr>
          <p:cNvSpPr txBox="1"/>
          <p:nvPr/>
        </p:nvSpPr>
        <p:spPr>
          <a:xfrm>
            <a:off x="6314377" y="2921168"/>
            <a:ext cx="97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A75F84-335D-4361-B3C4-35EC2770A956}"/>
              </a:ext>
            </a:extLst>
          </p:cNvPr>
          <p:cNvSpPr txBox="1"/>
          <p:nvPr/>
        </p:nvSpPr>
        <p:spPr>
          <a:xfrm>
            <a:off x="8860627" y="2598001"/>
            <a:ext cx="417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Symbol" panose="05050102010706020507" pitchFamily="18" charset="2"/>
              </a:rPr>
              <a:t> v</a:t>
            </a:r>
            <a:endParaRPr lang="en-US" sz="48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85E734-BC1C-4CAA-8103-43DDE81D5236}"/>
              </a:ext>
            </a:extLst>
          </p:cNvPr>
          <p:cNvCxnSpPr/>
          <p:nvPr/>
        </p:nvCxnSpPr>
        <p:spPr>
          <a:xfrm>
            <a:off x="7355384" y="3483788"/>
            <a:ext cx="40675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4CF74E6-D45E-47EA-83FD-96A815D8EB8D}"/>
              </a:ext>
            </a:extLst>
          </p:cNvPr>
          <p:cNvSpPr txBox="1"/>
          <p:nvPr/>
        </p:nvSpPr>
        <p:spPr>
          <a:xfrm>
            <a:off x="8608527" y="3428999"/>
            <a:ext cx="1671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time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FCD05-989A-4BF9-86A9-49B07EF2CB3F}"/>
              </a:ext>
            </a:extLst>
          </p:cNvPr>
          <p:cNvSpPr txBox="1"/>
          <p:nvPr/>
        </p:nvSpPr>
        <p:spPr>
          <a:xfrm>
            <a:off x="6244040" y="4855920"/>
            <a:ext cx="970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a=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3285DF9-70E9-4779-B13B-57578B81690D}"/>
              </a:ext>
            </a:extLst>
          </p:cNvPr>
          <p:cNvSpPr txBox="1"/>
          <p:nvPr/>
        </p:nvSpPr>
        <p:spPr>
          <a:xfrm>
            <a:off x="8608527" y="4502874"/>
            <a:ext cx="4178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6 m/s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11F296-E815-4F7F-9205-CD6BD1EE0A59}"/>
              </a:ext>
            </a:extLst>
          </p:cNvPr>
          <p:cNvCxnSpPr/>
          <p:nvPr/>
        </p:nvCxnSpPr>
        <p:spPr>
          <a:xfrm>
            <a:off x="7285047" y="5418540"/>
            <a:ext cx="406758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652FD6D-F7D7-41D3-8E00-8678E7871D4D}"/>
              </a:ext>
            </a:extLst>
          </p:cNvPr>
          <p:cNvSpPr txBox="1"/>
          <p:nvPr/>
        </p:nvSpPr>
        <p:spPr>
          <a:xfrm>
            <a:off x="8538190" y="5363751"/>
            <a:ext cx="1671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2 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6205E24-E861-4CE0-BCFB-C59400553328}"/>
              </a:ext>
            </a:extLst>
          </p:cNvPr>
          <p:cNvSpPr txBox="1">
            <a:spLocks/>
          </p:cNvSpPr>
          <p:nvPr/>
        </p:nvSpPr>
        <p:spPr>
          <a:xfrm>
            <a:off x="335194" y="3208536"/>
            <a:ext cx="6441589" cy="78650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342900" indent="-306000" algn="l" defTabSz="457200" rtl="0" eaLnBrk="1" latinLnBrk="0" hangingPunct="1">
              <a:lnSpc>
                <a:spcPct val="11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3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21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36900" indent="0">
              <a:buFont typeface="Wingdings 2" charset="2"/>
              <a:buNone/>
            </a:pPr>
            <a:r>
              <a:rPr lang="en-US" sz="3600" dirty="0"/>
              <a:t>You can use a triangle to solve</a:t>
            </a:r>
          </a:p>
        </p:txBody>
      </p:sp>
      <p:pic>
        <p:nvPicPr>
          <p:cNvPr id="13" name="Picture 2" descr="Equation triangle | Acceleration equation, Physical science ...">
            <a:extLst>
              <a:ext uri="{FF2B5EF4-FFF2-40B4-BE49-F238E27FC236}">
                <a16:creationId xmlns:a16="http://schemas.microsoft.com/office/drawing/2014/main" id="{6253F345-FB26-4E3D-9E7E-EAC7F32A3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14554" y="3995042"/>
            <a:ext cx="6968365" cy="306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ED759DD-99C7-491F-AA00-AC6A6A42A665}"/>
              </a:ext>
            </a:extLst>
          </p:cNvPr>
          <p:cNvSpPr txBox="1"/>
          <p:nvPr/>
        </p:nvSpPr>
        <p:spPr>
          <a:xfrm>
            <a:off x="4089195" y="5871582"/>
            <a:ext cx="3364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Answer is 3 m/s</a:t>
            </a:r>
            <a:r>
              <a:rPr lang="en-US" sz="3600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646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66F92-7BDE-4FA0-949D-EA947E226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0A2CC-106E-4A05-A4EB-8A049ACE8E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Here is a video that explains the equation – Click </a:t>
            </a:r>
            <a:r>
              <a:rPr lang="en-US" sz="3600" dirty="0">
                <a:hlinkClick r:id="rId2"/>
              </a:rPr>
              <a:t>ME</a:t>
            </a:r>
            <a:r>
              <a:rPr lang="en-US" sz="3600" dirty="0"/>
              <a:t> to watch</a:t>
            </a:r>
          </a:p>
        </p:txBody>
      </p:sp>
    </p:spTree>
    <p:extLst>
      <p:ext uri="{BB962C8B-B14F-4D97-AF65-F5344CB8AC3E}">
        <p14:creationId xmlns:p14="http://schemas.microsoft.com/office/powerpoint/2010/main" val="6049171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{B5F67581-C801-4CFB-9537-82BC6C5E92CE}tf55705232</Template>
  <TotalTime>0</TotalTime>
  <Words>366</Words>
  <Application>Microsoft Office PowerPoint</Application>
  <PresentationFormat>Widescreen</PresentationFormat>
  <Paragraphs>67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Goudy Old Style</vt:lpstr>
      <vt:lpstr>Wingdings 2</vt:lpstr>
      <vt:lpstr>SlateVTI</vt:lpstr>
      <vt:lpstr>Acceleration </vt:lpstr>
      <vt:lpstr>Learning Goals </vt:lpstr>
      <vt:lpstr>Calculating Acceleration</vt:lpstr>
      <vt:lpstr>Understanding your variables</vt:lpstr>
      <vt:lpstr>Let’s work through the problem in book</vt:lpstr>
      <vt:lpstr>PowerPoint Presentation</vt:lpstr>
      <vt:lpstr>Let’s make the math a little easier</vt:lpstr>
      <vt:lpstr>PowerPoint Presentation</vt:lpstr>
      <vt:lpstr>PowerPoint Presentation</vt:lpstr>
      <vt:lpstr>Time to look at motion graphs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2020-05-01T17:12:19Z</dcterms:created>
  <dcterms:modified xsi:type="dcterms:W3CDTF">2020-05-03T01:40:41Z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