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92" r:id="rId5"/>
    <p:sldId id="310" r:id="rId6"/>
    <p:sldId id="312" r:id="rId7"/>
    <p:sldId id="311" r:id="rId8"/>
    <p:sldId id="313" r:id="rId9"/>
    <p:sldId id="314" r:id="rId10"/>
    <p:sldId id="315" r:id="rId11"/>
    <p:sldId id="317" r:id="rId12"/>
    <p:sldId id="316" r:id="rId13"/>
    <p:sldId id="318" r:id="rId14"/>
    <p:sldId id="319" r:id="rId15"/>
    <p:sldId id="320" r:id="rId16"/>
    <p:sldId id="321" r:id="rId17"/>
    <p:sldId id="322" r:id="rId18"/>
    <p:sldId id="323" r:id="rId19"/>
    <p:sldId id="32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1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5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5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4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70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6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31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08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0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rMSVwWYXIj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S5qREISS-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MwuOyew_0W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z4HXyxces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ctZJln3Vj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N3OPRodRv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MrPxwl4OU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BA1780-A246-4C7F-9267-727EF2F4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46"/>
          <a:stretch/>
        </p:blipFill>
        <p:spPr>
          <a:xfrm>
            <a:off x="127922" y="10"/>
            <a:ext cx="1219197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7398C-75E5-4CB0-BA4F-D7D5CF249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819945" cy="163090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Lesson 4-2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Evidence of 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BFB45-FC34-495C-9C68-F9641246C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Guided Lesson </a:t>
            </a:r>
            <a:r>
              <a:rPr lang="en-US" dirty="0" err="1">
                <a:solidFill>
                  <a:schemeClr val="tx1"/>
                </a:solidFill>
              </a:rPr>
              <a:t>Pg</a:t>
            </a:r>
            <a:r>
              <a:rPr lang="en-US" dirty="0">
                <a:solidFill>
                  <a:schemeClr val="tx1"/>
                </a:solidFill>
              </a:rPr>
              <a:t> 211-219</a:t>
            </a:r>
          </a:p>
        </p:txBody>
      </p:sp>
    </p:spTree>
    <p:extLst>
      <p:ext uri="{BB962C8B-B14F-4D97-AF65-F5344CB8AC3E}">
        <p14:creationId xmlns:p14="http://schemas.microsoft.com/office/powerpoint/2010/main" val="215208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4D08E-F62B-4C42-B147-7A6DAE1D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Vestigial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FF61B-321B-4685-8631-91EEF2DA8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Vestigial Structures: Evolution Definition">
            <a:extLst>
              <a:ext uri="{FF2B5EF4-FFF2-40B4-BE49-F238E27FC236}">
                <a16:creationId xmlns:a16="http://schemas.microsoft.com/office/drawing/2014/main" id="{543DC578-471B-41FD-83D1-2851A6650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228" y="1557424"/>
            <a:ext cx="6889543" cy="516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81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968C3-CA72-454A-A960-9EC422434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216 Molecular and Genetic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77AF0-0CC4-4869-BE1A-604889616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4114799" cy="3849624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Read all of Page 216</a:t>
            </a:r>
          </a:p>
          <a:p>
            <a:r>
              <a:rPr lang="en-US" sz="2400" dirty="0"/>
              <a:t>Basically, many living things share the same DNA</a:t>
            </a:r>
          </a:p>
          <a:p>
            <a:pPr lvl="1"/>
            <a:r>
              <a:rPr lang="en-US" sz="2200" dirty="0"/>
              <a:t>This shows a link between them</a:t>
            </a:r>
          </a:p>
          <a:p>
            <a:pPr lvl="1"/>
            <a:r>
              <a:rPr lang="en-US" sz="2200" dirty="0"/>
              <a:t>The more similarities, the closer related they are</a:t>
            </a:r>
          </a:p>
          <a:p>
            <a:r>
              <a:rPr lang="en-US" sz="2400" dirty="0"/>
              <a:t>You can answer the EXPLAIN now </a:t>
            </a:r>
          </a:p>
          <a:p>
            <a:endParaRPr lang="en-US" sz="2400" dirty="0"/>
          </a:p>
        </p:txBody>
      </p:sp>
      <p:pic>
        <p:nvPicPr>
          <p:cNvPr id="4098" name="Picture 2" descr="Evolution Unit: Darwin's Theory of Evolution - ppt video online ...">
            <a:extLst>
              <a:ext uri="{FF2B5EF4-FFF2-40B4-BE49-F238E27FC236}">
                <a16:creationId xmlns:a16="http://schemas.microsoft.com/office/drawing/2014/main" id="{1450B0A5-0799-467B-80CA-8BD34783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808922"/>
            <a:ext cx="6361043" cy="477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57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ADD75-B28D-4ABC-A266-DF66F8B0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/>
          <a:lstStyle/>
          <a:p>
            <a:r>
              <a:rPr lang="en-US" dirty="0"/>
              <a:t>Page 216 – Molecular Clocks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0940E-CAC3-4DD6-A175-4A7A0E7CD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226" y="1231856"/>
            <a:ext cx="10058400" cy="3849624"/>
          </a:xfrm>
        </p:spPr>
        <p:txBody>
          <a:bodyPr>
            <a:normAutofit/>
          </a:bodyPr>
          <a:lstStyle/>
          <a:p>
            <a:r>
              <a:rPr lang="en-US" sz="2400" dirty="0"/>
              <a:t>Read the Paragraph on the bottom of Page 216</a:t>
            </a:r>
          </a:p>
          <a:p>
            <a:r>
              <a:rPr lang="en-US" sz="2400" dirty="0"/>
              <a:t>Now watch this video on Molecular Clock – Click </a:t>
            </a:r>
            <a:r>
              <a:rPr lang="en-US" sz="2400" dirty="0">
                <a:hlinkClick r:id="rId2"/>
              </a:rPr>
              <a:t>ME</a:t>
            </a:r>
            <a:endParaRPr lang="en-US" sz="2400" dirty="0"/>
          </a:p>
        </p:txBody>
      </p:sp>
      <p:pic>
        <p:nvPicPr>
          <p:cNvPr id="5122" name="Picture 2" descr="Model Organisms and DNA's &quot;Molecular Clock&quot; | Molecular ...">
            <a:extLst>
              <a:ext uri="{FF2B5EF4-FFF2-40B4-BE49-F238E27FC236}">
                <a16:creationId xmlns:a16="http://schemas.microsoft.com/office/drawing/2014/main" id="{8A5B31AB-6778-43EF-829E-C0F152888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92" y="2318202"/>
            <a:ext cx="6248400" cy="417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45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231F-0824-4303-B937-D7D047283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217 – Mitochondrial 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EF7A-DCCD-4313-8FA8-D088C9CCD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Read the 1</a:t>
            </a:r>
            <a:r>
              <a:rPr lang="en-US" sz="2400" baseline="30000" dirty="0"/>
              <a:t>st</a:t>
            </a:r>
            <a:r>
              <a:rPr lang="en-US" sz="2400" dirty="0"/>
              <a:t> Paragraph and look at the picture</a:t>
            </a:r>
          </a:p>
          <a:p>
            <a:r>
              <a:rPr lang="en-US" sz="2400" dirty="0"/>
              <a:t>Now watch this video on mitochondrial DNA – Click </a:t>
            </a:r>
            <a:r>
              <a:rPr lang="en-US" sz="2400" dirty="0">
                <a:hlinkClick r:id="rId2"/>
              </a:rPr>
              <a:t>ME</a:t>
            </a:r>
            <a:endParaRPr lang="en-US" sz="2400" dirty="0"/>
          </a:p>
          <a:p>
            <a:r>
              <a:rPr lang="en-US" sz="2400" dirty="0"/>
              <a:t>You can now answer “ANALYZE”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23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8B6BE-C228-41D5-BAEA-A38F008C4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217-218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8713A-F92A-4849-A64B-6145AD5CE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Finish Page 217 and Read through Page 218</a:t>
            </a:r>
          </a:p>
          <a:p>
            <a:r>
              <a:rPr lang="en-US" sz="2400" dirty="0"/>
              <a:t>When finished reading, complete the “ANALYZE” and “EXPLAIN” in the green box.</a:t>
            </a:r>
          </a:p>
        </p:txBody>
      </p:sp>
    </p:spTree>
    <p:extLst>
      <p:ext uri="{BB962C8B-B14F-4D97-AF65-F5344CB8AC3E}">
        <p14:creationId xmlns:p14="http://schemas.microsoft.com/office/powerpoint/2010/main" val="3321430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5D59-7698-4AD7-A6BA-154FFFE88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219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01CD4-5928-493F-B606-7378E43C7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Read all of Page 219 and look at the picture</a:t>
            </a:r>
          </a:p>
          <a:p>
            <a:r>
              <a:rPr lang="en-US" sz="2400" dirty="0"/>
              <a:t>Watch this video on Hox genes – Click </a:t>
            </a:r>
            <a:r>
              <a:rPr lang="en-US" sz="2400" dirty="0">
                <a:hlinkClick r:id="rId2"/>
              </a:rPr>
              <a:t>ME</a:t>
            </a:r>
            <a:endParaRPr lang="en-US" sz="2400" dirty="0"/>
          </a:p>
          <a:p>
            <a:r>
              <a:rPr lang="en-US" sz="2400" dirty="0"/>
              <a:t>Now you can answer the INFER</a:t>
            </a:r>
          </a:p>
          <a:p>
            <a:r>
              <a:rPr lang="en-US" sz="2400" dirty="0"/>
              <a:t>This would be a good time to do your Evidence Notebook</a:t>
            </a:r>
          </a:p>
        </p:txBody>
      </p:sp>
      <p:pic>
        <p:nvPicPr>
          <p:cNvPr id="6146" name="Picture 2" descr="Hox genes">
            <a:extLst>
              <a:ext uri="{FF2B5EF4-FFF2-40B4-BE49-F238E27FC236}">
                <a16:creationId xmlns:a16="http://schemas.microsoft.com/office/drawing/2014/main" id="{A4B59FAE-2D21-4DBC-B8D8-660AF2884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325" y="152814"/>
            <a:ext cx="45815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IOL3530: Molecular and Developmental Biology, Evolution and ...">
            <a:extLst>
              <a:ext uri="{FF2B5EF4-FFF2-40B4-BE49-F238E27FC236}">
                <a16:creationId xmlns:a16="http://schemas.microsoft.com/office/drawing/2014/main" id="{0896E4B3-7FE7-4B53-BEBE-7805EF00F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739" y="4333632"/>
            <a:ext cx="4333461" cy="237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602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7DE4-13E7-4E63-99BC-286BB4CC9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What – you are done for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F5B54-291D-4026-8E99-AEF5C9F15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Make sure you go back to google classroom and get code for textbook quiz – it is open textbook</a:t>
            </a:r>
          </a:p>
        </p:txBody>
      </p:sp>
    </p:spTree>
    <p:extLst>
      <p:ext uri="{BB962C8B-B14F-4D97-AF65-F5344CB8AC3E}">
        <p14:creationId xmlns:p14="http://schemas.microsoft.com/office/powerpoint/2010/main" val="420265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FE10D-45B6-4C96-ACC4-4305DBF45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Page 211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89F9C-2EA7-4B53-B05A-4F9BC765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626828"/>
          </a:xfrm>
        </p:spPr>
        <p:txBody>
          <a:bodyPr>
            <a:normAutofit/>
          </a:bodyPr>
          <a:lstStyle/>
          <a:p>
            <a:r>
              <a:rPr lang="en-US" sz="2800" dirty="0"/>
              <a:t>Look at the picture and Read the Can you Explain It?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C39C2B-B050-4F5A-A183-28EA28DE9F34}"/>
              </a:ext>
            </a:extLst>
          </p:cNvPr>
          <p:cNvSpPr txBox="1">
            <a:spLocks/>
          </p:cNvSpPr>
          <p:nvPr/>
        </p:nvSpPr>
        <p:spPr>
          <a:xfrm>
            <a:off x="1066800" y="2699605"/>
            <a:ext cx="10058400" cy="1428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Once you completed reading… click </a:t>
            </a:r>
            <a:r>
              <a:rPr lang="en-US" sz="2800" dirty="0">
                <a:hlinkClick r:id="rId2"/>
              </a:rPr>
              <a:t>ME</a:t>
            </a:r>
            <a:r>
              <a:rPr lang="en-US" sz="2800" dirty="0"/>
              <a:t> to watch a little video on the Pangolin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D546A112-6915-4A28-8D47-66BC0E30B8ED}"/>
              </a:ext>
            </a:extLst>
          </p:cNvPr>
          <p:cNvSpPr/>
          <p:nvPr/>
        </p:nvSpPr>
        <p:spPr>
          <a:xfrm>
            <a:off x="7487478" y="3326433"/>
            <a:ext cx="477079" cy="1139550"/>
          </a:xfrm>
          <a:prstGeom prst="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FAD2E2E-5EB7-4521-B9A2-8C2ED4E488F9}"/>
              </a:ext>
            </a:extLst>
          </p:cNvPr>
          <p:cNvSpPr txBox="1">
            <a:spLocks/>
          </p:cNvSpPr>
          <p:nvPr/>
        </p:nvSpPr>
        <p:spPr>
          <a:xfrm>
            <a:off x="1066800" y="4575977"/>
            <a:ext cx="10058400" cy="14284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Now that you got to see the Pangolin, you can Answer the Predict on Page 211 (</a:t>
            </a:r>
            <a:r>
              <a:rPr lang="en-US" sz="1900" dirty="0"/>
              <a:t>Remember, you can write in your actual book, but you must type into you online book)</a:t>
            </a:r>
          </a:p>
        </p:txBody>
      </p:sp>
    </p:spTree>
    <p:extLst>
      <p:ext uri="{BB962C8B-B14F-4D97-AF65-F5344CB8AC3E}">
        <p14:creationId xmlns:p14="http://schemas.microsoft.com/office/powerpoint/2010/main" val="10865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8DFF6-5463-4D8C-A17B-DA36197A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55F99-8D20-4FF2-A54E-3E87A1E17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 this section – we are going to be learning about different types of evidence for evolution beyond fossils</a:t>
            </a:r>
          </a:p>
          <a:p>
            <a:r>
              <a:rPr lang="en-US" sz="2400" dirty="0"/>
              <a:t>There are 3 main types of evidence</a:t>
            </a:r>
          </a:p>
          <a:p>
            <a:pPr lvl="1"/>
            <a:r>
              <a:rPr lang="en-US" sz="2400" dirty="0"/>
              <a:t>Comparing how organisms develop (embryology)</a:t>
            </a:r>
          </a:p>
          <a:p>
            <a:pPr lvl="1"/>
            <a:r>
              <a:rPr lang="en-US" sz="2400" dirty="0"/>
              <a:t>Comparing structures on current organisms  (similarities)</a:t>
            </a:r>
          </a:p>
          <a:p>
            <a:pPr lvl="1"/>
            <a:r>
              <a:rPr lang="en-US" sz="2400" dirty="0"/>
              <a:t>Looking at structures that organisms have but don’t use anymore like our appendix</a:t>
            </a:r>
          </a:p>
          <a:p>
            <a:pPr lvl="1"/>
            <a:r>
              <a:rPr lang="en-US" sz="2400" dirty="0"/>
              <a:t>Comparing DNA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0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D4A6-295F-4984-94AE-EDFDE753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212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F9032-5152-460B-9BB5-503C5D883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Read the 1</a:t>
            </a:r>
            <a:r>
              <a:rPr lang="en-US" sz="2400" baseline="30000" dirty="0"/>
              <a:t>st</a:t>
            </a:r>
            <a:r>
              <a:rPr lang="en-US" sz="2400" dirty="0"/>
              <a:t> Paragraph and look at the pictures</a:t>
            </a:r>
          </a:p>
          <a:p>
            <a:r>
              <a:rPr lang="en-US" sz="2400" dirty="0"/>
              <a:t>Now answer the Predict Question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AE6EF9-1E37-4D61-AF17-0B38B2AC9E2B}"/>
              </a:ext>
            </a:extLst>
          </p:cNvPr>
          <p:cNvSpPr txBox="1">
            <a:spLocks/>
          </p:cNvSpPr>
          <p:nvPr/>
        </p:nvSpPr>
        <p:spPr>
          <a:xfrm>
            <a:off x="1066800" y="3686755"/>
            <a:ext cx="10058400" cy="1574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Read the next Paragraph “Developmental Similarities”</a:t>
            </a:r>
          </a:p>
          <a:p>
            <a:r>
              <a:rPr lang="en-US" sz="2400" dirty="0"/>
              <a:t>Answer the “Explain”</a:t>
            </a:r>
          </a:p>
        </p:txBody>
      </p:sp>
    </p:spTree>
    <p:extLst>
      <p:ext uri="{BB962C8B-B14F-4D97-AF65-F5344CB8AC3E}">
        <p14:creationId xmlns:p14="http://schemas.microsoft.com/office/powerpoint/2010/main" val="426270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D4A6-295F-4984-94AE-EDFDE753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213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F9032-5152-460B-9BB5-503C5D883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Read the 1</a:t>
            </a:r>
            <a:r>
              <a:rPr lang="en-US" sz="2400" baseline="30000" dirty="0"/>
              <a:t>st</a:t>
            </a:r>
            <a:r>
              <a:rPr lang="en-US" sz="2400" dirty="0"/>
              <a:t> Paragraph and look at the pictures</a:t>
            </a:r>
          </a:p>
          <a:p>
            <a:r>
              <a:rPr lang="en-US" sz="2400" dirty="0"/>
              <a:t>Now watch this Video on this embryology – Click </a:t>
            </a:r>
            <a:r>
              <a:rPr lang="en-US" sz="2400" dirty="0">
                <a:hlinkClick r:id="rId2"/>
              </a:rPr>
              <a:t>ME</a:t>
            </a: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AE6EF9-1E37-4D61-AF17-0B38B2AC9E2B}"/>
              </a:ext>
            </a:extLst>
          </p:cNvPr>
          <p:cNvSpPr txBox="1">
            <a:spLocks/>
          </p:cNvSpPr>
          <p:nvPr/>
        </p:nvSpPr>
        <p:spPr>
          <a:xfrm>
            <a:off x="1066800" y="3686755"/>
            <a:ext cx="10058400" cy="1574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Once you watched video, you can answer “ANALYZE”</a:t>
            </a:r>
          </a:p>
        </p:txBody>
      </p:sp>
    </p:spTree>
    <p:extLst>
      <p:ext uri="{BB962C8B-B14F-4D97-AF65-F5344CB8AC3E}">
        <p14:creationId xmlns:p14="http://schemas.microsoft.com/office/powerpoint/2010/main" val="3520967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D4A6-295F-4984-94AE-EDFDE753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213-215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F9032-5152-460B-9BB5-503C5D883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Read the Paragraphs on the bottom under Anatomical Evidence</a:t>
            </a:r>
          </a:p>
          <a:p>
            <a:r>
              <a:rPr lang="en-US" sz="2400" dirty="0"/>
              <a:t>On page 214 – Look at pics (you can try and do the ANNOTATE)</a:t>
            </a:r>
          </a:p>
          <a:p>
            <a:r>
              <a:rPr lang="en-US" sz="2400" dirty="0"/>
              <a:t>Read the Paragraph on Analogous Structure and look at the pictures</a:t>
            </a:r>
          </a:p>
          <a:p>
            <a:r>
              <a:rPr lang="en-US" sz="2400" dirty="0"/>
              <a:t>Once you have read, you can watch this video – Click </a:t>
            </a:r>
            <a:r>
              <a:rPr lang="en-US" sz="2400" dirty="0">
                <a:hlinkClick r:id="rId2"/>
              </a:rPr>
              <a:t>ME</a:t>
            </a: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AE6EF9-1E37-4D61-AF17-0B38B2AC9E2B}"/>
              </a:ext>
            </a:extLst>
          </p:cNvPr>
          <p:cNvSpPr txBox="1">
            <a:spLocks/>
          </p:cNvSpPr>
          <p:nvPr/>
        </p:nvSpPr>
        <p:spPr>
          <a:xfrm>
            <a:off x="1066800" y="4743549"/>
            <a:ext cx="10058400" cy="1574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Once you watched video, you can answer “EXPLAIN” on Page 215</a:t>
            </a:r>
          </a:p>
        </p:txBody>
      </p:sp>
    </p:spTree>
    <p:extLst>
      <p:ext uri="{BB962C8B-B14F-4D97-AF65-F5344CB8AC3E}">
        <p14:creationId xmlns:p14="http://schemas.microsoft.com/office/powerpoint/2010/main" val="3127924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9D81-12CB-4C6E-A63F-3DF2548C2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1777"/>
            <a:ext cx="10058400" cy="1371600"/>
          </a:xfrm>
        </p:spPr>
        <p:txBody>
          <a:bodyPr/>
          <a:lstStyle/>
          <a:p>
            <a:r>
              <a:rPr lang="en-US" dirty="0"/>
              <a:t>Some examples of HOMOLOGOUS Structures</a:t>
            </a:r>
          </a:p>
        </p:txBody>
      </p:sp>
      <p:pic>
        <p:nvPicPr>
          <p:cNvPr id="1026" name="Picture 2" descr="ArtStation - Homologous Structures, Daniel Bernal">
            <a:extLst>
              <a:ext uri="{FF2B5EF4-FFF2-40B4-BE49-F238E27FC236}">
                <a16:creationId xmlns:a16="http://schemas.microsoft.com/office/drawing/2014/main" id="{A3CE8B2F-1D69-41AC-A460-7B13C7031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8" y="1603377"/>
            <a:ext cx="6987209" cy="49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ologous Structures: Comparison of Body Structures Across ...">
            <a:extLst>
              <a:ext uri="{FF2B5EF4-FFF2-40B4-BE49-F238E27FC236}">
                <a16:creationId xmlns:a16="http://schemas.microsoft.com/office/drawing/2014/main" id="{37A73B80-BCFE-4458-8076-37E7250E4A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822" y="2445860"/>
            <a:ext cx="4876178" cy="274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10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9D81-12CB-4C6E-A63F-3DF2548C2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31777"/>
            <a:ext cx="10058400" cy="1371600"/>
          </a:xfrm>
        </p:spPr>
        <p:txBody>
          <a:bodyPr/>
          <a:lstStyle/>
          <a:p>
            <a:r>
              <a:rPr lang="en-US" dirty="0"/>
              <a:t>Some examples of ANALOGOUS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80314-0F4D-499A-999E-C6ED2F8B3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Analogy | evolution | Britannica">
            <a:extLst>
              <a:ext uri="{FF2B5EF4-FFF2-40B4-BE49-F238E27FC236}">
                <a16:creationId xmlns:a16="http://schemas.microsoft.com/office/drawing/2014/main" id="{E4E181BF-11C1-4BF9-A229-9B1AD6699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30" y="1227558"/>
            <a:ext cx="8952120" cy="560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167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3DDF-D018-461E-B78B-01C99625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215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BFB8D-C2B2-4F97-A2FF-1C556FD7F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Read the paragraph on Page 215 and look at the picture</a:t>
            </a:r>
          </a:p>
          <a:p>
            <a:r>
              <a:rPr lang="en-US" sz="2400" dirty="0"/>
              <a:t>Now watch this Video on Vestigial Structures – Click </a:t>
            </a:r>
            <a:r>
              <a:rPr lang="en-US" sz="2400" dirty="0">
                <a:hlinkClick r:id="rId2"/>
              </a:rPr>
              <a:t>ME</a:t>
            </a:r>
            <a:endParaRPr lang="en-US" sz="2400" dirty="0"/>
          </a:p>
          <a:p>
            <a:r>
              <a:rPr lang="en-US" sz="2400" dirty="0"/>
              <a:t>Once you have watched the Video, you can Answer the “ANALYZE”</a:t>
            </a:r>
          </a:p>
          <a:p>
            <a:r>
              <a:rPr lang="en-US" sz="2400" dirty="0"/>
              <a:t>Now would be a good time to do you Evidence Notebook</a:t>
            </a:r>
          </a:p>
        </p:txBody>
      </p:sp>
    </p:spTree>
    <p:extLst>
      <p:ext uri="{BB962C8B-B14F-4D97-AF65-F5344CB8AC3E}">
        <p14:creationId xmlns:p14="http://schemas.microsoft.com/office/powerpoint/2010/main" val="1720401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Marquee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2713E1-6312-427E-BFCB-C5A5DA3013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F3B215-496E-4790-A364-7C1C46DEC77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0DB95DD-0319-4EE5-8C5C-9CEDF75E02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{7D41D919-19CC-473E-B586-905FB6825D3A}tf78829772</Template>
  <TotalTime>0</TotalTime>
  <Words>516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Garamond</vt:lpstr>
      <vt:lpstr>Sagona Book</vt:lpstr>
      <vt:lpstr>Sagona ExtraLight</vt:lpstr>
      <vt:lpstr>SavonVTI</vt:lpstr>
      <vt:lpstr>Lesson 4-2 Evidence of Evolution</vt:lpstr>
      <vt:lpstr>Go to Page 211</vt:lpstr>
      <vt:lpstr>What are we learning?</vt:lpstr>
      <vt:lpstr>Page 212</vt:lpstr>
      <vt:lpstr>Page 213</vt:lpstr>
      <vt:lpstr>Page 213-215</vt:lpstr>
      <vt:lpstr>Some examples of HOMOLOGOUS Structures</vt:lpstr>
      <vt:lpstr>Some examples of ANALOGOUS Structures</vt:lpstr>
      <vt:lpstr>Page 215</vt:lpstr>
      <vt:lpstr>Examples of Vestigial Structures</vt:lpstr>
      <vt:lpstr>Page 216 Molecular and Genetic Evidence</vt:lpstr>
      <vt:lpstr>Page 216 – Molecular Clocks</vt:lpstr>
      <vt:lpstr>Page 217 – Mitochondrial DNA</vt:lpstr>
      <vt:lpstr>Page 217-218</vt:lpstr>
      <vt:lpstr>Page 219</vt:lpstr>
      <vt:lpstr>Guess What – you are done for 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2020-04-13T03:34:47Z</dcterms:created>
  <dcterms:modified xsi:type="dcterms:W3CDTF">2020-04-13T04:52:27Z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