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5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9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6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0D1A-60AA-431F-8667-ECF6EC4281AF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173C-9B2B-46CD-B8C5-F4C12997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66" y="2146876"/>
            <a:ext cx="6323734" cy="42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86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5562601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Point of Origin – The part of the skeletal muscle that is attached to the fixed part of a bone</a:t>
            </a:r>
          </a:p>
          <a:p>
            <a:pPr lvl="1"/>
            <a:r>
              <a:rPr lang="en-US" dirty="0" smtClean="0"/>
              <a:t>The end where movement does not occur</a:t>
            </a:r>
          </a:p>
          <a:p>
            <a:r>
              <a:rPr lang="en-US" dirty="0" smtClean="0"/>
              <a:t>Point of Insertion – the part of the skeletal muscle that is attached to the movable part of the bone</a:t>
            </a:r>
          </a:p>
          <a:p>
            <a:pPr lvl="1"/>
            <a:r>
              <a:rPr lang="en-US" dirty="0" smtClean="0"/>
              <a:t>Where movement occurs</a:t>
            </a:r>
          </a:p>
          <a:p>
            <a:r>
              <a:rPr lang="en-US" dirty="0" smtClean="0"/>
              <a:t>Belly – the central part of the muscle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87" y="1981200"/>
            <a:ext cx="283671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8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Muscle are usually arranged in pairs</a:t>
            </a:r>
          </a:p>
          <a:p>
            <a:pPr lvl="1"/>
            <a:r>
              <a:rPr lang="en-US" dirty="0" smtClean="0"/>
              <a:t>One produces movement (prime mover)</a:t>
            </a:r>
          </a:p>
          <a:p>
            <a:pPr lvl="1"/>
            <a:r>
              <a:rPr lang="en-US" dirty="0" smtClean="0"/>
              <a:t>The other does so in the opposite direction  (antagonist)</a:t>
            </a:r>
          </a:p>
          <a:p>
            <a:pPr marL="457200" lvl="1" indent="0">
              <a:buNone/>
            </a:pPr>
            <a:r>
              <a:rPr lang="en-US" dirty="0" smtClean="0"/>
              <a:t>Example:  Upper arm – antagonistic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The biceps (front)  - one end connects to </a:t>
            </a:r>
            <a:r>
              <a:rPr lang="en-US" dirty="0" err="1" smtClean="0"/>
              <a:t>humerus</a:t>
            </a:r>
            <a:r>
              <a:rPr lang="en-US" dirty="0" smtClean="0"/>
              <a:t> the other end the scapula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Synergists – muscles that stabilize a joint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09" y="3706783"/>
            <a:ext cx="4572000" cy="275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3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fatigue -  accumulation of lactic acid in the muscles</a:t>
            </a:r>
          </a:p>
          <a:p>
            <a:pPr lvl="1"/>
            <a:r>
              <a:rPr lang="en-US" dirty="0" smtClean="0"/>
              <a:t>During vigorous exercise, muscle cells run out of oxygen therefore creating lactic acid through fermentation</a:t>
            </a:r>
          </a:p>
          <a:p>
            <a:pPr lvl="1"/>
            <a:r>
              <a:rPr lang="en-US" dirty="0" smtClean="0"/>
              <a:t>If this continues, muscles will cramp</a:t>
            </a:r>
          </a:p>
          <a:p>
            <a:pPr lvl="2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25241"/>
            <a:ext cx="37528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00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5791200" cy="6477000"/>
          </a:xfrm>
        </p:spPr>
        <p:txBody>
          <a:bodyPr/>
          <a:lstStyle/>
          <a:p>
            <a:r>
              <a:rPr lang="en-US" dirty="0" smtClean="0"/>
              <a:t>Muscle Tone – the state of partial contraction in which muscles are maintained</a:t>
            </a:r>
          </a:p>
          <a:p>
            <a:pPr lvl="1"/>
            <a:r>
              <a:rPr lang="en-US" dirty="0" smtClean="0"/>
              <a:t>Slightly contracted, ready to pull</a:t>
            </a:r>
          </a:p>
          <a:p>
            <a:pPr lvl="1"/>
            <a:r>
              <a:rPr lang="en-US" dirty="0" smtClean="0"/>
              <a:t>Can be achieved through proper nutrition and exercise</a:t>
            </a:r>
          </a:p>
          <a:p>
            <a:pPr lvl="1"/>
            <a:r>
              <a:rPr lang="en-US" dirty="0" smtClean="0"/>
              <a:t>If muscles are not exercised, they become weak and flaccid</a:t>
            </a:r>
          </a:p>
          <a:p>
            <a:pPr lvl="2"/>
            <a:r>
              <a:rPr lang="en-US" dirty="0" smtClean="0"/>
              <a:t>Muscles can shrink from disuse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773004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31228"/>
            <a:ext cx="2850971" cy="189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39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57150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Hypertrophy – increase in mass of muscle</a:t>
            </a:r>
          </a:p>
          <a:p>
            <a:pPr lvl="1"/>
            <a:r>
              <a:rPr lang="en-US" dirty="0" smtClean="0"/>
              <a:t>Most common cause is exercise</a:t>
            </a:r>
          </a:p>
          <a:p>
            <a:pPr lvl="1"/>
            <a:r>
              <a:rPr lang="en-US" dirty="0" smtClean="0"/>
              <a:t>When muscles are strained, they will grow to accommodate the pressures</a:t>
            </a:r>
          </a:p>
          <a:p>
            <a:r>
              <a:rPr lang="en-US" dirty="0" smtClean="0"/>
              <a:t>Atrophy – loss of muscle tissue resulting from disease or lack of use</a:t>
            </a:r>
          </a:p>
          <a:p>
            <a:pPr lvl="1"/>
            <a:r>
              <a:rPr lang="en-US" dirty="0" smtClean="0"/>
              <a:t>Most common is lack of use</a:t>
            </a:r>
          </a:p>
          <a:p>
            <a:pPr lvl="2"/>
            <a:r>
              <a:rPr lang="en-US" dirty="0" smtClean="0"/>
              <a:t>First lost muscle tone, then muscle mass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905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54680"/>
            <a:ext cx="2819400" cy="22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18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57" y="304800"/>
            <a:ext cx="8229600" cy="4525963"/>
          </a:xfrm>
        </p:spPr>
        <p:txBody>
          <a:bodyPr/>
          <a:lstStyle/>
          <a:p>
            <a:r>
              <a:rPr lang="en-US" dirty="0" smtClean="0"/>
              <a:t>The human body is composed of over 600 muscles</a:t>
            </a:r>
          </a:p>
          <a:p>
            <a:pPr lvl="1"/>
            <a:r>
              <a:rPr lang="en-US" dirty="0" smtClean="0"/>
              <a:t>Made up of bundle of tiny fibers (actin &amp; myosin)</a:t>
            </a:r>
          </a:p>
          <a:p>
            <a:pPr lvl="1"/>
            <a:r>
              <a:rPr lang="en-US" dirty="0" smtClean="0"/>
              <a:t>Fibers initiate movement when stimulated by nerves</a:t>
            </a:r>
          </a:p>
          <a:p>
            <a:pPr lvl="1"/>
            <a:r>
              <a:rPr lang="en-US" dirty="0" smtClean="0"/>
              <a:t>Muscle fibers become short and think to cause movement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9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</a:t>
            </a:r>
          </a:p>
          <a:p>
            <a:pPr lvl="1"/>
            <a:r>
              <a:rPr lang="en-US" dirty="0" smtClean="0"/>
              <a:t>Found only in the heart</a:t>
            </a:r>
          </a:p>
          <a:p>
            <a:pPr lvl="1"/>
            <a:r>
              <a:rPr lang="en-US" dirty="0" smtClean="0"/>
              <a:t>Involuntary</a:t>
            </a:r>
          </a:p>
          <a:p>
            <a:pPr lvl="1"/>
            <a:r>
              <a:rPr lang="en-US" dirty="0" smtClean="0"/>
              <a:t>Muscle Fibers are short and striations are not distinct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21" y="3734473"/>
            <a:ext cx="4534879" cy="297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11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Smooth (visceral)</a:t>
            </a:r>
          </a:p>
          <a:p>
            <a:pPr lvl="1"/>
            <a:r>
              <a:rPr lang="en-US" dirty="0" smtClean="0"/>
              <a:t>Found in the internal organs</a:t>
            </a:r>
          </a:p>
          <a:p>
            <a:pPr lvl="2"/>
            <a:r>
              <a:rPr lang="en-US" dirty="0" smtClean="0"/>
              <a:t>Push food down tubes, control diameter of blood vessels</a:t>
            </a:r>
          </a:p>
          <a:p>
            <a:pPr lvl="2"/>
            <a:r>
              <a:rPr lang="en-US" dirty="0" smtClean="0"/>
              <a:t>Sphincter Muscles are circular muscles at the opening of small intestines and esophagus, they open and close to control passage of substances</a:t>
            </a:r>
          </a:p>
          <a:p>
            <a:pPr lvl="1"/>
            <a:r>
              <a:rPr lang="en-US" dirty="0" smtClean="0"/>
              <a:t>Involuntary</a:t>
            </a:r>
          </a:p>
          <a:p>
            <a:pPr lvl="1"/>
            <a:r>
              <a:rPr lang="en-US" dirty="0" smtClean="0"/>
              <a:t>Fiber is long and spindle shaped, no striations</a:t>
            </a:r>
          </a:p>
          <a:p>
            <a:pPr lvl="1"/>
            <a:r>
              <a:rPr lang="en-US" dirty="0" smtClean="0"/>
              <a:t>Do not tire easily, can stay contracted for long time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61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Skeletal (Striated)</a:t>
            </a:r>
          </a:p>
          <a:p>
            <a:pPr lvl="1"/>
            <a:r>
              <a:rPr lang="en-US" dirty="0" smtClean="0"/>
              <a:t>Attach to bones</a:t>
            </a:r>
          </a:p>
          <a:p>
            <a:pPr lvl="1"/>
            <a:r>
              <a:rPr lang="en-US" dirty="0" smtClean="0"/>
              <a:t>Voluntary</a:t>
            </a:r>
          </a:p>
          <a:p>
            <a:pPr lvl="1"/>
            <a:r>
              <a:rPr lang="en-US" dirty="0" smtClean="0"/>
              <a:t>Fiber is long, cylindrical and have distinct striations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03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953000"/>
          </a:xfrm>
        </p:spPr>
        <p:txBody>
          <a:bodyPr/>
          <a:lstStyle/>
          <a:p>
            <a:r>
              <a:rPr lang="en-US" dirty="0" smtClean="0"/>
              <a:t>Contractibility</a:t>
            </a:r>
          </a:p>
          <a:p>
            <a:pPr lvl="1"/>
            <a:r>
              <a:rPr lang="en-US" dirty="0" smtClean="0"/>
              <a:t>The ability to shorten or reduce the distance between the parts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Example:  When bicep contracts, the whole muscle shortens, causing the it to bring the bone closer (your elbow bends)</a:t>
            </a:r>
          </a:p>
          <a:p>
            <a:pPr lvl="2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69473"/>
            <a:ext cx="3401421" cy="438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6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 smtClean="0"/>
              <a:t>Excitability – the ability to respond to stimuli</a:t>
            </a:r>
          </a:p>
          <a:p>
            <a:r>
              <a:rPr lang="en-US" dirty="0" smtClean="0"/>
              <a:t>Extensibility – the ability to lengthen and increase the distance between two parts</a:t>
            </a:r>
          </a:p>
          <a:p>
            <a:pPr lvl="1"/>
            <a:r>
              <a:rPr lang="en-US" dirty="0" smtClean="0"/>
              <a:t>Example:  When elbow is bent, the muscles on the back of arm are stretched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5817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0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Elasticity – the ability to return to original form after being compressed or stretched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3200400"/>
            <a:ext cx="4024312" cy="302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4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Skeletal muscles attach to bones to allow for movement</a:t>
            </a:r>
          </a:p>
          <a:p>
            <a:pPr lvl="1"/>
            <a:r>
              <a:rPr lang="en-US" dirty="0" smtClean="0"/>
              <a:t>Muscles can only pull, never push</a:t>
            </a:r>
          </a:p>
          <a:p>
            <a:pPr lvl="1"/>
            <a:r>
              <a:rPr lang="en-US" dirty="0" smtClean="0"/>
              <a:t>Tendons connect the muscles to the bones</a:t>
            </a:r>
          </a:p>
          <a:p>
            <a:pPr lvl="1"/>
            <a:r>
              <a:rPr lang="en-US" dirty="0" smtClean="0"/>
              <a:t>When the muscles is contracted, the bone in which it is attached will move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667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9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458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Muscles</vt:lpstr>
      <vt:lpstr>PowerPoint Presentation</vt:lpstr>
      <vt:lpstr>Types</vt:lpstr>
      <vt:lpstr>PowerPoint Presentation</vt:lpstr>
      <vt:lpstr>PowerPoint Presentation</vt:lpstr>
      <vt:lpstr>Muscle Function</vt:lpstr>
      <vt:lpstr>PowerPoint Presentation</vt:lpstr>
      <vt:lpstr>PowerPoint Presentation</vt:lpstr>
      <vt:lpstr>Muscle Attachments</vt:lpstr>
      <vt:lpstr>PowerPoint Presentation</vt:lpstr>
      <vt:lpstr>PowerPoint Presentation</vt:lpstr>
      <vt:lpstr>Characteristics of Muscle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</dc:title>
  <dc:creator>Rachel</dc:creator>
  <cp:lastModifiedBy>Rachel</cp:lastModifiedBy>
  <cp:revision>11</cp:revision>
  <dcterms:created xsi:type="dcterms:W3CDTF">2012-11-26T02:01:26Z</dcterms:created>
  <dcterms:modified xsi:type="dcterms:W3CDTF">2012-11-26T05:34:25Z</dcterms:modified>
</cp:coreProperties>
</file>