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84DC-85F4-4895-B44E-C2F5AA33122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5D663A-374F-4D39-8715-C40391A82C1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84DC-85F4-4895-B44E-C2F5AA33122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663A-374F-4D39-8715-C40391A82C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84DC-85F4-4895-B44E-C2F5AA33122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663A-374F-4D39-8715-C40391A82C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CDF52-8740-4DFA-A78A-5AB020D9BC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9266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84DC-85F4-4895-B44E-C2F5AA33122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663A-374F-4D39-8715-C40391A82C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84DC-85F4-4895-B44E-C2F5AA33122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663A-374F-4D39-8715-C40391A82C1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84DC-85F4-4895-B44E-C2F5AA33122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663A-374F-4D39-8715-C40391A82C1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84DC-85F4-4895-B44E-C2F5AA33122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663A-374F-4D39-8715-C40391A82C1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84DC-85F4-4895-B44E-C2F5AA33122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663A-374F-4D39-8715-C40391A82C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84DC-85F4-4895-B44E-C2F5AA33122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663A-374F-4D39-8715-C40391A82C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84DC-85F4-4895-B44E-C2F5AA33122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663A-374F-4D39-8715-C40391A82C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84DC-85F4-4895-B44E-C2F5AA33122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663A-374F-4D39-8715-C40391A82C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27284DC-85F4-4895-B44E-C2F5AA33122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45D663A-374F-4D39-8715-C40391A82C1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Soft Tissue and Bone Healing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265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Stage II: Repair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Osteoclasts and osteoblasts continue to rebuild bone.</a:t>
            </a:r>
          </a:p>
          <a:p>
            <a:pPr eaLnBrk="1" hangingPunct="1"/>
            <a:r>
              <a:rPr lang="en-US" altLang="en-US"/>
              <a:t>A fibrous callus forms holding the bone together.</a:t>
            </a:r>
          </a:p>
          <a:p>
            <a:pPr eaLnBrk="1" hangingPunct="1"/>
            <a:r>
              <a:rPr lang="en-US" altLang="en-US"/>
              <a:t>1 week- 3 weeks</a:t>
            </a: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4309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Stage III: Remodeling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callus is reabsorbed</a:t>
            </a:r>
          </a:p>
          <a:p>
            <a:pPr eaLnBrk="1" hangingPunct="1"/>
            <a:r>
              <a:rPr lang="en-US" altLang="en-US"/>
              <a:t>The callus is replaced with a fibrous matrix</a:t>
            </a:r>
          </a:p>
        </p:txBody>
      </p:sp>
    </p:spTree>
    <p:extLst>
      <p:ext uri="{BB962C8B-B14F-4D97-AF65-F5344CB8AC3E}">
        <p14:creationId xmlns:p14="http://schemas.microsoft.com/office/powerpoint/2010/main" val="1149501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5" descr="FractureHealing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6400" y="700088"/>
            <a:ext cx="5521325" cy="61579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0818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/>
              <a:t>Factors that Slow Down the Healing Process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Poor nutrition</a:t>
            </a:r>
          </a:p>
          <a:p>
            <a:pPr eaLnBrk="1" hangingPunct="1"/>
            <a:r>
              <a:rPr lang="en-US" altLang="en-US"/>
              <a:t>Illnesses (Example: Diabetes)</a:t>
            </a:r>
          </a:p>
          <a:p>
            <a:pPr eaLnBrk="1" hangingPunct="1"/>
            <a:r>
              <a:rPr lang="en-US" altLang="en-US"/>
              <a:t>Medication (Corticorsteriods)</a:t>
            </a:r>
          </a:p>
          <a:p>
            <a:pPr eaLnBrk="1" hangingPunct="1"/>
            <a:r>
              <a:rPr lang="en-US" altLang="en-US"/>
              <a:t>Excessive scar tissue</a:t>
            </a:r>
          </a:p>
          <a:p>
            <a:pPr eaLnBrk="1" hangingPunct="1"/>
            <a:r>
              <a:rPr lang="en-US" altLang="en-US"/>
              <a:t>Returning to play too soon</a:t>
            </a:r>
          </a:p>
        </p:txBody>
      </p:sp>
    </p:spTree>
    <p:extLst>
      <p:ext uri="{BB962C8B-B14F-4D97-AF65-F5344CB8AC3E}">
        <p14:creationId xmlns:p14="http://schemas.microsoft.com/office/powerpoint/2010/main" val="3315949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 Tissue vs Bone Injuries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Soft Tissue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Bone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45" y="2589014"/>
            <a:ext cx="4343400" cy="3581400"/>
          </a:xfrm>
        </p:spPr>
      </p:pic>
      <p:pic>
        <p:nvPicPr>
          <p:cNvPr id="10" name="Content Placeholder 9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590800"/>
            <a:ext cx="3851275" cy="3581400"/>
          </a:xfrm>
        </p:spPr>
      </p:pic>
      <p:sp>
        <p:nvSpPr>
          <p:cNvPr id="11" name="TextBox 10"/>
          <p:cNvSpPr txBox="1"/>
          <p:nvPr/>
        </p:nvSpPr>
        <p:spPr>
          <a:xfrm>
            <a:off x="3048000" y="3069490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Skin, muscle, tendons, ligaments and cartilage</a:t>
            </a:r>
          </a:p>
        </p:txBody>
      </p:sp>
    </p:spTree>
    <p:extLst>
      <p:ext uri="{BB962C8B-B14F-4D97-AF65-F5344CB8AC3E}">
        <p14:creationId xmlns:p14="http://schemas.microsoft.com/office/powerpoint/2010/main" val="3038441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57200"/>
            <a:ext cx="8768604" cy="5962650"/>
          </a:xfrm>
        </p:spPr>
      </p:pic>
      <p:sp>
        <p:nvSpPr>
          <p:cNvPr id="1536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143000"/>
            <a:ext cx="82296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Stages of Soft-Tissue Healing</a:t>
            </a:r>
          </a:p>
        </p:txBody>
      </p:sp>
    </p:spTree>
    <p:extLst>
      <p:ext uri="{BB962C8B-B14F-4D97-AF65-F5344CB8AC3E}">
        <p14:creationId xmlns:p14="http://schemas.microsoft.com/office/powerpoint/2010/main" val="3735266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Stage I: Acute Inflammatory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When body part is injured -&gt; cells within the area die</a:t>
            </a:r>
          </a:p>
          <a:p>
            <a:pPr eaLnBrk="1" hangingPunct="1"/>
            <a:r>
              <a:rPr lang="en-US" altLang="en-US"/>
              <a:t>Cell death is caused because the injury deprives the area of food and oxygen.</a:t>
            </a:r>
          </a:p>
          <a:p>
            <a:pPr eaLnBrk="1" hangingPunct="1"/>
            <a:r>
              <a:rPr lang="en-US" altLang="en-US"/>
              <a:t>An increase in blood flow brings chemicals and cells to area (phagocytes, leukocytes, and platelets)</a:t>
            </a:r>
          </a:p>
          <a:p>
            <a:pPr eaLnBrk="1" hangingPunct="1"/>
            <a:r>
              <a:rPr lang="en-US" altLang="en-US"/>
              <a:t>Stage lasts 24-72 hours</a:t>
            </a:r>
          </a:p>
        </p:txBody>
      </p:sp>
    </p:spTree>
    <p:extLst>
      <p:ext uri="{BB962C8B-B14F-4D97-AF65-F5344CB8AC3E}">
        <p14:creationId xmlns:p14="http://schemas.microsoft.com/office/powerpoint/2010/main" val="1757003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Stage II: Repair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Blood, cells and chemicals are in the area to rebuild the injured structure.</a:t>
            </a:r>
          </a:p>
          <a:p>
            <a:pPr eaLnBrk="1" hangingPunct="1"/>
            <a:r>
              <a:rPr lang="en-US" altLang="en-US"/>
              <a:t>Fibroblasts form a scar over the area.</a:t>
            </a:r>
          </a:p>
          <a:p>
            <a:pPr eaLnBrk="1" hangingPunct="1"/>
            <a:r>
              <a:rPr lang="en-US" altLang="en-US"/>
              <a:t>Stage lasts six weeks to 3 months depending on injury.</a:t>
            </a:r>
          </a:p>
        </p:txBody>
      </p:sp>
    </p:spTree>
    <p:extLst>
      <p:ext uri="{BB962C8B-B14F-4D97-AF65-F5344CB8AC3E}">
        <p14:creationId xmlns:p14="http://schemas.microsoft.com/office/powerpoint/2010/main" val="786117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Stage III: Remodeling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Stress is applied to the area to build strength.</a:t>
            </a:r>
          </a:p>
          <a:p>
            <a:pPr eaLnBrk="1" hangingPunct="1"/>
            <a:r>
              <a:rPr lang="en-US" altLang="en-US"/>
              <a:t>Stage takes up to a year or more to accomplish</a:t>
            </a:r>
          </a:p>
        </p:txBody>
      </p:sp>
    </p:spTree>
    <p:extLst>
      <p:ext uri="{BB962C8B-B14F-4D97-AF65-F5344CB8AC3E}">
        <p14:creationId xmlns:p14="http://schemas.microsoft.com/office/powerpoint/2010/main" val="2447620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 descr="Soft tissue healing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492" y="457200"/>
            <a:ext cx="4939016" cy="5410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0384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7334250" cy="5003800"/>
          </a:xfrm>
        </p:spPr>
      </p:pic>
      <p:sp>
        <p:nvSpPr>
          <p:cNvPr id="26626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609600"/>
            <a:ext cx="8458200" cy="4495800"/>
          </a:xfrm>
        </p:spPr>
        <p:txBody>
          <a:bodyPr/>
          <a:lstStyle/>
          <a:p>
            <a:pPr eaLnBrk="1" hangingPunct="1"/>
            <a:r>
              <a:rPr lang="en-US" altLang="en-US" dirty="0"/>
              <a:t>Bone Fracture Healing</a:t>
            </a:r>
          </a:p>
        </p:txBody>
      </p:sp>
    </p:spTree>
    <p:extLst>
      <p:ext uri="{BB962C8B-B14F-4D97-AF65-F5344CB8AC3E}">
        <p14:creationId xmlns:p14="http://schemas.microsoft.com/office/powerpoint/2010/main" val="1363986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Stage I: Acute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Break in bone -&gt; bleeding occurs in area-&gt; osteoclasts (absorb debris) -&gt; osteoblasts (add layers to bone)</a:t>
            </a:r>
          </a:p>
          <a:p>
            <a:pPr eaLnBrk="1" hangingPunct="1"/>
            <a:r>
              <a:rPr lang="en-US" altLang="en-US"/>
              <a:t>Four days</a:t>
            </a:r>
          </a:p>
        </p:txBody>
      </p:sp>
    </p:spTree>
    <p:extLst>
      <p:ext uri="{BB962C8B-B14F-4D97-AF65-F5344CB8AC3E}">
        <p14:creationId xmlns:p14="http://schemas.microsoft.com/office/powerpoint/2010/main" val="18652976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30</TotalTime>
  <Words>241</Words>
  <Application>Microsoft Office PowerPoint</Application>
  <PresentationFormat>On-screen Show (4:3)</PresentationFormat>
  <Paragraphs>35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Courier New</vt:lpstr>
      <vt:lpstr>Palatino Linotype</vt:lpstr>
      <vt:lpstr>Executive</vt:lpstr>
      <vt:lpstr>Soft Tissue and Bone Healing </vt:lpstr>
      <vt:lpstr>Soft Tissue vs Bone Injuries</vt:lpstr>
      <vt:lpstr>Stages of Soft-Tissue Healing</vt:lpstr>
      <vt:lpstr>Stage I: Acute Inflammatory</vt:lpstr>
      <vt:lpstr>Stage II: Repair</vt:lpstr>
      <vt:lpstr>Stage III: Remodeling</vt:lpstr>
      <vt:lpstr>PowerPoint Presentation</vt:lpstr>
      <vt:lpstr>Bone Fracture Healing</vt:lpstr>
      <vt:lpstr>Stage I: Acute</vt:lpstr>
      <vt:lpstr>Stage II: Repair</vt:lpstr>
      <vt:lpstr>Stage III: Remodeling</vt:lpstr>
      <vt:lpstr>PowerPoint Presentation</vt:lpstr>
      <vt:lpstr>Factors that Slow Down the Healing Process</vt:lpstr>
    </vt:vector>
  </TitlesOfParts>
  <Company>METRO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 Tissue and Bone Healing</dc:title>
  <dc:creator>Jennifer Rockett</dc:creator>
  <cp:lastModifiedBy>Rachel Kelly</cp:lastModifiedBy>
  <cp:revision>4</cp:revision>
  <dcterms:created xsi:type="dcterms:W3CDTF">2018-03-20T18:19:46Z</dcterms:created>
  <dcterms:modified xsi:type="dcterms:W3CDTF">2020-05-03T22:24:30Z</dcterms:modified>
</cp:coreProperties>
</file>